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5FF"/>
    <a:srgbClr val="67A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6842" autoAdjust="0"/>
  </p:normalViewPr>
  <p:slideViewPr>
    <p:cSldViewPr snapToGrid="0">
      <p:cViewPr varScale="1">
        <p:scale>
          <a:sx n="61" d="100"/>
          <a:sy n="61" d="100"/>
        </p:scale>
        <p:origin x="2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FE304-180A-4D4D-AE4A-FE5BCC461311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0F487-9FAA-4BD0-A39F-93FB24D0CDA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3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50B8-D211-46BC-BD0B-440450F29137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525A-519A-4797-9051-928BB998A3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22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與學生一同分章節閱讀</a:t>
            </a:r>
            <a:r>
              <a:rPr lang="zh-TW" altLang="en-US" dirty="0" smtClean="0"/>
              <a:t>電子有聲故事書後</a:t>
            </a:r>
            <a:r>
              <a:rPr lang="zh-TW" altLang="en-US" dirty="0" smtClean="0"/>
              <a:t>，向學生提出思考問題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</a:t>
            </a: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這是誰幹的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zh-HK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en-US" altLang="zh-HK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157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err="1" smtClean="0"/>
              <a:t>教師可按班上情況，分組進行討論及角色扮</a:t>
            </a:r>
            <a:r>
              <a:rPr lang="zh-TW" altLang="en-US" dirty="0" smtClean="0"/>
              <a:t>演。</a:t>
            </a:r>
            <a:endParaRPr lang="en-HK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ea typeface="新細明體"/>
              </a:rPr>
              <a:t>教師宜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帶領學生思考與人相處的態度，藉角色扮演幫助學生了解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ea typeface="新細明體"/>
              </a:rPr>
              <a:t>家明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的需要，提醒學生應</a:t>
            </a:r>
            <a:r>
              <a:rPr lang="zh-TW" altLang="zh-HK" dirty="0" smtClean="0">
                <a:ea typeface="新細明體"/>
              </a:rPr>
              <a:t>以同理心</a:t>
            </a:r>
            <a:r>
              <a:rPr lang="zh-TW" altLang="zh-HK" b="0" i="0" kern="1200" dirty="0" smtClean="0">
                <a:effectLst/>
                <a:ea typeface="新細明體"/>
              </a:rPr>
              <a:t>考慮</a:t>
            </a:r>
            <a:r>
              <a:rPr lang="zh-TW" altLang="en-US" b="0" i="0" kern="1200" dirty="0" smtClean="0">
                <a:effectLst/>
                <a:ea typeface="新細明體"/>
              </a:rPr>
              <a:t>對方</a:t>
            </a:r>
            <a:r>
              <a:rPr lang="zh-TW" altLang="zh-HK" b="0" i="0" kern="1200" dirty="0" smtClean="0">
                <a:effectLst/>
                <a:ea typeface="新細明體"/>
              </a:rPr>
              <a:t>的</a:t>
            </a:r>
            <a:r>
              <a:rPr lang="zh-TW" altLang="en-US" b="0" i="0" kern="1200" dirty="0" smtClean="0">
                <a:effectLst/>
                <a:ea typeface="新細明體"/>
              </a:rPr>
              <a:t>需要</a:t>
            </a:r>
            <a:r>
              <a:rPr lang="zh-TW" altLang="zh-HK" dirty="0" smtClean="0">
                <a:ea typeface="新細明體"/>
              </a:rPr>
              <a:t>及</a:t>
            </a:r>
            <a:r>
              <a:rPr lang="zh-TW" altLang="zh-HK" b="0" i="0" kern="1200" dirty="0" smtClean="0">
                <a:effectLst/>
                <a:ea typeface="新細明體"/>
              </a:rPr>
              <a:t>感受</a:t>
            </a:r>
            <a:r>
              <a:rPr lang="zh-TW" altLang="en-US" b="0" i="0" kern="1200" dirty="0" smtClean="0">
                <a:effectLst/>
                <a:ea typeface="新細明體"/>
              </a:rPr>
              <a:t>，並作出相應的行動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。例如：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ea typeface="新細明體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u="sng" dirty="0" smtClean="0">
                <a:ea typeface="新細明體"/>
              </a:rPr>
              <a:t>家明</a:t>
            </a:r>
            <a:r>
              <a:rPr lang="zh-TW" altLang="en-US" dirty="0" smtClean="0">
                <a:ea typeface="新細明體"/>
              </a:rPr>
              <a:t>擔心自己沒有文具用，同學可以提議他請老師幫忙</a:t>
            </a:r>
            <a:r>
              <a:rPr lang="zh-TW" altLang="en-US" baseline="0" dirty="0" smtClean="0">
                <a:ea typeface="新細明體"/>
              </a:rPr>
              <a:t> 或</a:t>
            </a:r>
            <a:r>
              <a:rPr lang="en-US" altLang="zh-TW" baseline="0" dirty="0" smtClean="0">
                <a:ea typeface="新細明體"/>
              </a:rPr>
              <a:t> </a:t>
            </a:r>
            <a:r>
              <a:rPr lang="zh-TW" altLang="en-US" dirty="0" smtClean="0">
                <a:ea typeface="新細明體"/>
              </a:rPr>
              <a:t>可以借出額外的鉛筆給</a:t>
            </a:r>
            <a:r>
              <a:rPr lang="zh-TW" altLang="en-US" u="sng" dirty="0" smtClean="0">
                <a:ea typeface="新細明體"/>
              </a:rPr>
              <a:t>家明</a:t>
            </a:r>
            <a:r>
              <a:rPr lang="zh-TW" altLang="en-US" dirty="0" smtClean="0">
                <a:ea typeface="新細明體"/>
              </a:rPr>
              <a:t>，請他放學時歸還。</a:t>
            </a:r>
            <a:endParaRPr lang="en-HK" altLang="zh-TW" dirty="0" smtClean="0">
              <a:ea typeface="新細明體"/>
            </a:endParaRPr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149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007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我們與人相處時，除了要真誠待人外，還要多顧及別人的感受，教師可安排學生進行「心意相互送」活動。</a:t>
            </a:r>
            <a:endParaRPr lang="en-HK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endParaRPr lang="en-HK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lv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活動指引：</a:t>
            </a:r>
            <a:endParaRPr lang="en-HK" altLang="zh-TW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在活動前，教師宜重提學生日常相處的事情，以引起回憶，鼓勵學生向對方表達心意。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學生每人有一張心意咭，可向班上一位同學寫上誠心的祝福、暖暖的關懷或衷心的謝意等，然後繪畫心意咭的封面。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學生完成心意咭後，教師可將學生作品貼在壁報板上，以提醒學生時時刻刻都要以關懷、真誠的態度與人相處。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en-US" altLang="zh-HK" dirty="0" smtClean="0"/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學生請在心意咭上繪畫美麗的圖畫和寫上自己的心意。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參考字句：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誠心的祝福：考試加油、身體健康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……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暖暖的關懷：保重身體、小心着涼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……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衷心的謝意：感謝對方指導功課、曾給予自己幫忙</a:t>
            </a:r>
            <a:r>
              <a:rPr lang="en-US" altLang="zh-HK" sz="1200" b="0" i="0" kern="1200" dirty="0" smtClean="0">
                <a:solidFill>
                  <a:schemeClr val="tx1"/>
                </a:solidFill>
                <a:effectLst/>
                <a:latin typeface="DFKai-SB" panose="03000509000000000000" pitchFamily="49" charset="-120"/>
                <a:ea typeface="+mn-ea"/>
                <a:cs typeface="+mn-cs"/>
              </a:rPr>
              <a:t>……</a:t>
            </a:r>
            <a:endParaRPr lang="en-HK" altLang="zh-HK" sz="1200" b="0" i="0" kern="1200" dirty="0" smtClean="0">
              <a:solidFill>
                <a:schemeClr val="tx1"/>
              </a:solidFill>
              <a:effectLst/>
              <a:latin typeface="DFKai-SB" panose="03000509000000000000" pitchFamily="49" charset="-120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319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與學生一同閱讀</a:t>
            </a:r>
            <a:r>
              <a:rPr lang="zh-TW" altLang="en-US" dirty="0" smtClean="0"/>
              <a:t>電子有聲故事書（</a:t>
            </a:r>
            <a:r>
              <a:rPr lang="zh-TW" altLang="en-US" dirty="0" smtClean="0"/>
              <a:t>第一部分）後，向學生提出思考問題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</a:t>
            </a: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這是誰幹的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（第１至９頁）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zh-HK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222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討論問題旨在透過引導學生</a:t>
            </a:r>
            <a:r>
              <a:rPr lang="zh-TW" altLang="en-US" b="0" u="none" dirty="0" smtClean="0"/>
              <a:t>辨識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的需要，讓學生初步認識同理心。教師在提問時，可適時追問，幫助學生辨識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的</a:t>
            </a:r>
            <a:r>
              <a:rPr lang="zh-TW" altLang="en-US" b="1" u="sng" dirty="0" smtClean="0"/>
              <a:t>心情和情感需要</a:t>
            </a:r>
            <a:r>
              <a:rPr lang="zh-TW" altLang="en-US" b="0" u="none" dirty="0" smtClean="0"/>
              <a:t>，並提醒學生</a:t>
            </a:r>
            <a:r>
              <a:rPr lang="zh-TW" altLang="en-US" b="1" u="sng" dirty="0" smtClean="0"/>
              <a:t>應從對方的角度和需要出發</a:t>
            </a:r>
            <a:r>
              <a:rPr lang="zh-TW" altLang="en-US" dirty="0" smtClean="0"/>
              <a:t>，然後給予協助</a:t>
            </a:r>
            <a:r>
              <a:rPr lang="zh-TW" altLang="en-US" b="0" u="none" dirty="0" smtClean="0"/>
              <a:t>。</a:t>
            </a:r>
            <a:endParaRPr lang="en-US" altLang="zh-TW" b="0" u="none" dirty="0" smtClean="0"/>
          </a:p>
          <a:p>
            <a:pPr marL="0" indent="0">
              <a:buNone/>
            </a:pP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教師可以</a:t>
            </a:r>
            <a:r>
              <a:rPr lang="zh-TW" altLang="en-US" b="0" u="none" dirty="0" smtClean="0"/>
              <a:t>引用有聲故事書中的</a:t>
            </a:r>
            <a:r>
              <a:rPr lang="zh-TW" altLang="en-US" b="0" u="none" dirty="0" smtClean="0"/>
              <a:t>對話、場景，引導學生思考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當時的心情，以及應如何予以幫助／情感上的支援。</a:t>
            </a: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例如：</a:t>
            </a:r>
            <a:endParaRPr lang="en-US" altLang="zh-TW" b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的新橡皮不見了，在語文測驗時寫錯了字沒法改：</a:t>
            </a:r>
            <a:endParaRPr lang="en-US" altLang="zh-TW" b="0" u="non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b="0" u="none" dirty="0" smtClean="0"/>
              <a:t>子揚會心裡緊張，但在測驗時不敢向人求助。</a:t>
            </a:r>
            <a:endParaRPr lang="en-US" altLang="zh-TW" b="0" u="non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b="0" u="none" dirty="0" smtClean="0"/>
              <a:t>教師可以提問：在測驗時沒有橡皮擦，對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有甚麼影響？如果「你」在測驗時留意到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的情況，你會怎樣做？</a:t>
            </a:r>
            <a:endParaRPr lang="en-US" altLang="zh-TW" b="0" u="none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altLang="zh-TW" b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="0" u="none" dirty="0" smtClean="0"/>
              <a:t>新橡皮是姑姑送的：</a:t>
            </a:r>
            <a:endParaRPr lang="en-US" altLang="zh-TW" b="0" u="none" dirty="0" smtClean="0"/>
          </a:p>
          <a:p>
            <a:pPr marL="628650" lvl="1" indent="-171450">
              <a:buFont typeface="Segoe Print" panose="02000600000000000000" pitchFamily="2" charset="0"/>
              <a:buChar char="─"/>
            </a:pPr>
            <a:r>
              <a:rPr lang="zh-TW" altLang="en-US" b="0" u="sng" dirty="0" smtClean="0"/>
              <a:t>子</a:t>
            </a:r>
            <a:r>
              <a:rPr lang="zh-TW" altLang="en-US" sz="1200" b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揚</a:t>
            </a:r>
            <a:r>
              <a:rPr lang="zh-TW" altLang="en-US" sz="1200" b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當時會心情焦急，擔心不能找回姑姑送的文具。</a:t>
            </a:r>
            <a:endParaRPr lang="en-US" altLang="zh-TW" sz="1200" b="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Segoe Print" panose="02000600000000000000" pitchFamily="2" charset="0"/>
              <a:buChar char="─"/>
            </a:pPr>
            <a:r>
              <a:rPr lang="zh-TW" altLang="en-US" b="0" u="none" dirty="0" smtClean="0"/>
              <a:t>教師可以追問：為甚麼</a:t>
            </a:r>
            <a:r>
              <a:rPr lang="zh-TW" altLang="en-US" b="0" u="sng" dirty="0" smtClean="0"/>
              <a:t>子揚會</a:t>
            </a:r>
            <a:r>
              <a:rPr lang="zh-TW" altLang="en-US" b="0" u="none" dirty="0" smtClean="0"/>
              <a:t>焦急、緊張？姑姑送的文具對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有甚麼價值／意義？</a:t>
            </a:r>
            <a:endParaRPr lang="en-US" altLang="zh-TW" b="0" u="none" dirty="0" smtClean="0"/>
          </a:p>
          <a:p>
            <a:pPr marL="0" indent="0">
              <a:buNone/>
            </a:pP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教師亦可以透過角色扮演的方式，讓學生代入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和同學，演繹如何展現同理心，幫助學生鞏固對同理心的理解。例如：</a:t>
            </a:r>
            <a:endParaRPr lang="en-US" altLang="zh-TW" b="0" u="non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b="0" u="none" dirty="0" smtClean="0"/>
              <a:t>先安慰他，在有需要時先借文具給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應急用；</a:t>
            </a:r>
            <a:endParaRPr lang="en-US" altLang="zh-TW" b="0" u="non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b="0" u="none" dirty="0" smtClean="0"/>
              <a:t>陪伴</a:t>
            </a:r>
            <a:r>
              <a:rPr lang="zh-TW" altLang="en-US" b="0" u="sng" dirty="0" smtClean="0"/>
              <a:t>子揚</a:t>
            </a:r>
            <a:r>
              <a:rPr lang="zh-TW" altLang="en-US" b="0" u="none" dirty="0" smtClean="0"/>
              <a:t>一同找老師、或協助他在課室裏尋找橡皮擦。</a:t>
            </a:r>
            <a:endParaRPr lang="en-US" altLang="zh-TW" b="0" u="non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b="0" u="non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b="0" u="none" dirty="0" smtClean="0"/>
              <a:t>學生在分享個人遭遇和感受時，教師可以選取合適的情境，讓學生明白何謂</a:t>
            </a:r>
            <a:r>
              <a:rPr lang="zh-TW" altLang="en-US" b="1" u="sng" dirty="0" smtClean="0"/>
              <a:t>感同身受</a:t>
            </a:r>
            <a:r>
              <a:rPr lang="zh-TW" altLang="en-US" b="0" u="none" dirty="0" smtClean="0"/>
              <a:t>，並可以藉此幫助學生學會</a:t>
            </a:r>
            <a:r>
              <a:rPr lang="zh-TW" altLang="en-US" b="1" u="sng" dirty="0" smtClean="0"/>
              <a:t>將心比己</a:t>
            </a:r>
            <a:r>
              <a:rPr lang="zh-TW" altLang="en-US" b="0" u="none" dirty="0" smtClean="0"/>
              <a:t>、</a:t>
            </a:r>
            <a:r>
              <a:rPr lang="zh-TW" altLang="en-US" b="1" u="sng" dirty="0" smtClean="0"/>
              <a:t>易地而處</a:t>
            </a:r>
            <a:r>
              <a:rPr lang="zh-TW" altLang="en-US" b="0" u="none" dirty="0" smtClean="0"/>
              <a:t>。</a:t>
            </a:r>
            <a:endParaRPr lang="en-US" altLang="zh-TW" b="0" u="none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489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與學生一同閱讀</a:t>
            </a:r>
            <a:r>
              <a:rPr lang="zh-TW" altLang="en-US" dirty="0" smtClean="0"/>
              <a:t>電子有聲故事書（</a:t>
            </a:r>
            <a:r>
              <a:rPr lang="zh-TW" altLang="en-US" dirty="0" smtClean="0"/>
              <a:t>第二部分）後，向學生提出思考問題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</a:t>
            </a: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這是誰幹的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（第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10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至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19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zh-HK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577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0" u="none" dirty="0" smtClean="0"/>
              <a:t>討論問題旨在引導學生代入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的角度，讓學生明白朋輩壓力對當事人的心理影響，並由此學會培養同理心，善待他人。</a:t>
            </a:r>
            <a:endParaRPr lang="en-US" altLang="zh-TW" b="0" u="none" dirty="0" smtClean="0"/>
          </a:p>
          <a:p>
            <a:pPr marL="0" indent="0">
              <a:buNone/>
            </a:pP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教師在引導學生討論時，可以提示學生注意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的表情，讓學生</a:t>
            </a:r>
            <a:r>
              <a:rPr lang="zh-TW" altLang="en-US" b="1" u="sng" dirty="0" smtClean="0"/>
              <a:t>代入角色</a:t>
            </a:r>
            <a:r>
              <a:rPr lang="zh-TW" altLang="en-US" b="0" u="none" dirty="0" smtClean="0"/>
              <a:t>，感同身受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的情緒，從而帶出人人都希望他人明白自身的處境和委屈，得人友善對待。</a:t>
            </a:r>
            <a:endParaRPr lang="en-US" altLang="zh-TW" b="0" u="none" dirty="0" smtClean="0"/>
          </a:p>
          <a:p>
            <a:pPr marL="0" indent="0">
              <a:buNone/>
            </a:pP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透過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的故事，教師可以提醒同學，作為旁觀者，不應起哄，以免令當事人情緒進一步受壓。另外，遇事時，應先</a:t>
            </a:r>
            <a:r>
              <a:rPr lang="zh-TW" altLang="en-US" b="1" u="sng" dirty="0" smtClean="0"/>
              <a:t>停一停，想一想</a:t>
            </a:r>
            <a:r>
              <a:rPr lang="zh-TW" altLang="en-US" b="0" u="none" dirty="0" smtClean="0"/>
              <a:t>，不應冤枉他人，應多</a:t>
            </a:r>
            <a:r>
              <a:rPr lang="zh-TW" altLang="en-US" b="1" u="sng" dirty="0" smtClean="0"/>
              <a:t>了解</a:t>
            </a:r>
            <a:r>
              <a:rPr lang="zh-TW" altLang="en-US" b="0" u="none" dirty="0" smtClean="0"/>
              <a:t>事件發生的原委、</a:t>
            </a:r>
            <a:r>
              <a:rPr lang="zh-TW" altLang="en-US" b="1" u="sng" dirty="0" smtClean="0"/>
              <a:t>心平氣和</a:t>
            </a:r>
            <a:r>
              <a:rPr lang="zh-TW" altLang="en-US" b="0" u="none" dirty="0" smtClean="0"/>
              <a:t>地幫助小聰、子揚回顧當日發生的點滴，嘗試探尋真相，亦可以陪同小聰向老師求助、解釋。</a:t>
            </a:r>
            <a:endParaRPr lang="en-US" altLang="zh-TW" b="0" u="none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61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/>
              <a:t>與學生一同閱讀</a:t>
            </a:r>
            <a:r>
              <a:rPr lang="zh-TW" altLang="en-US" dirty="0" smtClean="0"/>
              <a:t>電子有聲故事書（</a:t>
            </a:r>
            <a:r>
              <a:rPr lang="zh-TW" altLang="en-US" dirty="0" smtClean="0"/>
              <a:t>第三部分）後，向學生提出思考問題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繪本來源：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廉政公署</a:t>
            </a:r>
            <a:endParaRPr lang="en-US" altLang="zh-TW" sz="1200" b="0" i="0" kern="1200" dirty="0" smtClean="0">
              <a:solidFill>
                <a:schemeClr val="tx1"/>
              </a:solidFill>
              <a:latin typeface="DFKai-SB" panose="03000509000000000000" pitchFamily="49" charset="-12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繪本</a:t>
            </a:r>
            <a:r>
              <a:rPr lang="zh-TW" altLang="zh-HK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名稱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DFKai-SB" panose="03000509000000000000" pitchFamily="49" charset="-120"/>
                <a:ea typeface="+mn-ea"/>
                <a:cs typeface="+mn-cs"/>
              </a:rPr>
              <a:t>：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《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這是誰幹的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》 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（第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20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至</a:t>
            </a:r>
            <a:r>
              <a:rPr lang="en-US" altLang="zh-TW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27</a:t>
            </a:r>
            <a:r>
              <a:rPr lang="zh-TW" altLang="en-US" dirty="0" smtClean="0">
                <a:latin typeface="DFKai-SB" panose="03000509000000000000" pitchFamily="49" charset="-120"/>
                <a:ea typeface="DFKai-SB" panose="03000509000000000000" pitchFamily="49" charset="-120"/>
              </a:rPr>
              <a:t>頁）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 smtClean="0">
                <a:solidFill>
                  <a:schemeClr val="tx1"/>
                </a:solidFill>
                <a:effectLst/>
                <a:cs typeface="+mn-cs"/>
              </a:rPr>
              <a:t>網　　址：</a:t>
            </a:r>
            <a:r>
              <a:rPr lang="zh-HK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https://me.icac.hk/filemanager/ebook/tc/whodidthis/whodidthis.html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644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0" u="none" dirty="0" smtClean="0"/>
              <a:t>討論問題旨在引導學生代入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的角度，讓學生明白朋輩壓力對當事人的心理影響，並由此學會培養同理心，善待他人。</a:t>
            </a:r>
            <a:endParaRPr lang="en-US" altLang="zh-TW" b="0" u="none" dirty="0" smtClean="0"/>
          </a:p>
          <a:p>
            <a:pPr marL="0" indent="0">
              <a:buNone/>
            </a:pP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教師在引導學生討論時，可以提示學生注意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的表情，讓學生</a:t>
            </a:r>
            <a:r>
              <a:rPr lang="zh-TW" altLang="en-US" b="1" u="sng" dirty="0" smtClean="0"/>
              <a:t>代入角色</a:t>
            </a:r>
            <a:r>
              <a:rPr lang="zh-TW" altLang="en-US" b="0" u="none" dirty="0" smtClean="0"/>
              <a:t>，感同身受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的情緒，從而帶出人人都希望他人明白自身的處境和委屈，得人友善對待。</a:t>
            </a:r>
            <a:endParaRPr lang="en-US" altLang="zh-TW" b="0" u="none" dirty="0" smtClean="0"/>
          </a:p>
          <a:p>
            <a:pPr marL="0" indent="0">
              <a:buNone/>
            </a:pPr>
            <a:endParaRPr lang="en-US" altLang="zh-TW" b="0" u="none" dirty="0" smtClean="0"/>
          </a:p>
          <a:p>
            <a:pPr marL="0" indent="0">
              <a:buNone/>
            </a:pPr>
            <a:r>
              <a:rPr lang="zh-TW" altLang="en-US" b="0" u="none" dirty="0" smtClean="0"/>
              <a:t>透過</a:t>
            </a:r>
            <a:r>
              <a:rPr lang="zh-TW" altLang="en-US" b="0" u="sng" dirty="0" smtClean="0"/>
              <a:t>小聰</a:t>
            </a:r>
            <a:r>
              <a:rPr lang="zh-TW" altLang="en-US" b="0" u="none" dirty="0" smtClean="0"/>
              <a:t>的故事，教師可以提醒同學，作為旁觀者，不應起哄，以免令當事人情緒進一步受壓。另外，遇事時，應先</a:t>
            </a:r>
            <a:r>
              <a:rPr lang="zh-TW" altLang="en-US" b="1" u="sng" dirty="0" smtClean="0"/>
              <a:t>停一停，想一想</a:t>
            </a:r>
            <a:r>
              <a:rPr lang="zh-TW" altLang="en-US" b="0" u="none" dirty="0" smtClean="0"/>
              <a:t>，不應冤枉他人，應多</a:t>
            </a:r>
            <a:r>
              <a:rPr lang="zh-TW" altLang="en-US" b="1" u="sng" dirty="0" smtClean="0"/>
              <a:t>了解</a:t>
            </a:r>
            <a:r>
              <a:rPr lang="zh-TW" altLang="en-US" b="0" u="none" dirty="0" smtClean="0"/>
              <a:t>事件發生的原委、</a:t>
            </a:r>
            <a:r>
              <a:rPr lang="zh-TW" altLang="en-US" b="1" u="sng" dirty="0" smtClean="0"/>
              <a:t>心平氣和</a:t>
            </a:r>
            <a:r>
              <a:rPr lang="zh-TW" altLang="en-US" b="0" u="none" dirty="0" smtClean="0"/>
              <a:t>地幫助小聰、子揚回顧當日發生的點滴，嘗試探尋真相，亦可以陪同小聰向老師求助、解釋。</a:t>
            </a:r>
            <a:endParaRPr lang="en-US" altLang="zh-TW" b="0" u="none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936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教師需要留意班級內學生朋輩之間的關係，並引導學生在人際交往中，應保持同理心、尊重他人的態度，亦需要檢討自己有沒有需要改善的地方，以利與同學建立良好的人際關係。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419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 err="1" smtClean="0"/>
              <a:t>教師可按班上情況，分組進行討論及角色扮</a:t>
            </a:r>
            <a:r>
              <a:rPr lang="zh-TW" altLang="en-US" dirty="0" smtClean="0"/>
              <a:t>演。</a:t>
            </a:r>
            <a:endParaRPr lang="en-HK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HK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dirty="0" smtClean="0">
                <a:ea typeface="新細明體"/>
              </a:rPr>
              <a:t>教師宜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帶領學生思考與人相處的態度，藉角色扮演幫助學生了解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ea typeface="新細明體"/>
              </a:rPr>
              <a:t>小芳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的需要，提醒學生應</a:t>
            </a:r>
            <a:r>
              <a:rPr lang="zh-TW" altLang="zh-HK" dirty="0" smtClean="0">
                <a:ea typeface="新細明體"/>
              </a:rPr>
              <a:t>以同理心</a:t>
            </a:r>
            <a:r>
              <a:rPr lang="zh-TW" altLang="zh-HK" b="0" i="0" kern="1200" dirty="0" smtClean="0">
                <a:effectLst/>
                <a:ea typeface="新細明體"/>
              </a:rPr>
              <a:t>考慮</a:t>
            </a:r>
            <a:r>
              <a:rPr lang="zh-TW" altLang="en-US" b="0" i="0" kern="1200" dirty="0" smtClean="0">
                <a:effectLst/>
                <a:ea typeface="新細明體"/>
              </a:rPr>
              <a:t>對方</a:t>
            </a:r>
            <a:r>
              <a:rPr lang="zh-TW" altLang="zh-HK" b="0" i="0" kern="1200" dirty="0" smtClean="0">
                <a:effectLst/>
                <a:ea typeface="新細明體"/>
              </a:rPr>
              <a:t>的</a:t>
            </a:r>
            <a:r>
              <a:rPr lang="zh-TW" altLang="en-US" b="0" i="0" kern="1200" dirty="0" smtClean="0">
                <a:effectLst/>
                <a:ea typeface="新細明體"/>
              </a:rPr>
              <a:t>需要</a:t>
            </a:r>
            <a:r>
              <a:rPr lang="zh-TW" altLang="zh-HK" dirty="0" smtClean="0">
                <a:ea typeface="新細明體"/>
              </a:rPr>
              <a:t>及</a:t>
            </a:r>
            <a:r>
              <a:rPr lang="zh-TW" altLang="zh-HK" b="0" i="0" kern="1200" dirty="0" smtClean="0">
                <a:effectLst/>
                <a:ea typeface="新細明體"/>
              </a:rPr>
              <a:t>感受</a:t>
            </a:r>
            <a:r>
              <a:rPr lang="zh-TW" altLang="en-US" b="0" i="0" kern="1200" dirty="0" smtClean="0">
                <a:effectLst/>
                <a:ea typeface="新細明體"/>
              </a:rPr>
              <a:t>，並作出相應的行動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。例如：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ea typeface="新細明體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ea typeface="新細明體"/>
              </a:rPr>
              <a:t>小芳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可能因陌生而感到害怕，「我」可以主動與</a:t>
            </a:r>
            <a:r>
              <a:rPr lang="zh-TW" altLang="en-US" sz="1200" b="0" i="0" u="sng" kern="1200" dirty="0" smtClean="0">
                <a:solidFill>
                  <a:schemeClr val="tx1"/>
                </a:solidFill>
                <a:effectLst/>
                <a:ea typeface="新細明體"/>
              </a:rPr>
              <a:t>小芳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ea typeface="新細明體"/>
              </a:rPr>
              <a:t>聊天，看看她有甚麼需要協助，也可以陪她到學校不同地方參觀等。</a:t>
            </a:r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b="0" i="0" kern="1200" dirty="0" smtClean="0">
              <a:solidFill>
                <a:schemeClr val="tx1"/>
              </a:solidFill>
              <a:effectLst/>
              <a:ea typeface="新細明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8525A-519A-4797-9051-928BB998A37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425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7000" cy="261219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49" y="3127628"/>
            <a:ext cx="7729287" cy="94706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249994"/>
            <a:ext cx="3702718" cy="20666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8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29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2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8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/>
          <a:p>
            <a:fld id="{7EC5F090-83BF-44D4-9170-71616FC09A1C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/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915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83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370271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370271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3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355601"/>
            <a:ext cx="8369300" cy="8763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7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355600"/>
            <a:ext cx="8369300" cy="6146801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0050" y="355599"/>
            <a:ext cx="4176000" cy="6146801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21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6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Straight Connector 54"/>
          <p:cNvCxnSpPr/>
          <p:nvPr userDrawn="1"/>
        </p:nvCxnSpPr>
        <p:spPr>
          <a:xfrm>
            <a:off x="4572000" y="2198829"/>
            <a:ext cx="0" cy="34268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818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7350" y="1460500"/>
            <a:ext cx="8369300" cy="50419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cxnSp>
        <p:nvCxnSpPr>
          <p:cNvPr id="10" name="Conector recto 60"/>
          <p:cNvCxnSpPr/>
          <p:nvPr userDrawn="1"/>
        </p:nvCxnSpPr>
        <p:spPr>
          <a:xfrm>
            <a:off x="972000" y="5995502"/>
            <a:ext cx="72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40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87350" y="4826000"/>
            <a:ext cx="8369300" cy="162560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87350" y="381000"/>
            <a:ext cx="8369300" cy="4190999"/>
          </a:xfrm>
          <a:prstGeom prst="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kern="0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pPr/>
              <a:t>11/11/2021</a:t>
            </a:fld>
            <a:endParaRPr lang="zh-HK" alt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48855"/>
            <a:ext cx="30861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548855"/>
            <a:ext cx="2057400" cy="2931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09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F090-83BF-44D4-9170-71616FC09A1C}" type="datetimeFigureOut">
              <a:rPr lang="zh-HK" altLang="en-US" smtClean="0"/>
              <a:t>11/11/2021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130A-8834-440D-9EE0-0702A5BEB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87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1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6" r:id="rId9"/>
    <p:sldLayoutId id="2147483674" r:id="rId10"/>
    <p:sldLayoutId id="2147483677" r:id="rId11"/>
    <p:sldLayoutId id="2147483678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.icac.hk/filemanager/ebook/tc/whodidthis/whodidthi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28649" y="3052472"/>
            <a:ext cx="7729287" cy="1294060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</a:t>
            </a:r>
            <a:b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「共建關愛校園」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1085848" y="4258849"/>
            <a:ext cx="4629151" cy="2419067"/>
          </a:xfrm>
        </p:spPr>
        <p:txBody>
          <a:bodyPr>
            <a:noAutofit/>
          </a:bodyPr>
          <a:lstStyle/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價值觀教育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初</a:t>
            </a: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教育局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德育、公民及國民教育組製作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 defTabSz="685800"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2021</a:t>
            </a:r>
            <a:r>
              <a:rPr lang="zh-TW" altLang="en-US" b="1" dirty="0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b="1" smtClean="0">
                <a:ln w="0"/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endParaRPr lang="en-US" altLang="zh-TW" b="1" dirty="0">
              <a:ln w="0"/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07FCF4B-5C6C-4983-8ED3-1CF380379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6354">
            <a:off x="7352955" y="4987782"/>
            <a:ext cx="1205116" cy="12668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441" y="80549"/>
            <a:ext cx="399111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4426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在學校生活中，我們應怎樣與同學相處呢？</a:t>
            </a:r>
          </a:p>
        </p:txBody>
      </p:sp>
      <p:pic>
        <p:nvPicPr>
          <p:cNvPr id="4" name="Picture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93" b="80926" l="11458" r="60521"/>
                    </a14:imgEffect>
                  </a14:imgLayer>
                </a14:imgProps>
              </a:ext>
            </a:extLst>
          </a:blip>
          <a:srcRect l="13544" t="31464" r="40766" b="21019"/>
          <a:stretch/>
        </p:blipFill>
        <p:spPr bwMode="auto">
          <a:xfrm>
            <a:off x="2296643" y="3272903"/>
            <a:ext cx="4550714" cy="2645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908549" y="1598613"/>
            <a:ext cx="3575050" cy="866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706233" y="738857"/>
            <a:ext cx="3548267" cy="1911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小芳今天第一日上學，小息時留在課室座位中，看似有點不開心。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5004491" y="2650819"/>
            <a:ext cx="3383167" cy="2191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留意一下小芳，她有甚麼需要呢？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你會怎樣做？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656" y="2916057"/>
            <a:ext cx="3090844" cy="30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723208" y="1789113"/>
            <a:ext cx="3575050" cy="866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角色扮演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4972049" y="833132"/>
            <a:ext cx="3548267" cy="1911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家明不斷在書包中找東西，他似乎忘記了帶筆盒。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60BC5-AF84-4FB0-8A11-E66D1CA34991}"/>
              </a:ext>
            </a:extLst>
          </p:cNvPr>
          <p:cNvSpPr txBox="1">
            <a:spLocks/>
          </p:cNvSpPr>
          <p:nvPr/>
        </p:nvSpPr>
        <p:spPr>
          <a:xfrm>
            <a:off x="793749" y="3057218"/>
            <a:ext cx="3504509" cy="2441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542925" indent="-542925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4000" b="0" i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72500" indent="-229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2pPr>
            <a:lvl3pPr marL="675000" indent="-202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3pPr>
            <a:lvl4pPr marL="93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4pPr>
            <a:lvl5pPr marL="1201500" indent="-175500" defTabSz="342900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</a:defRPr>
            </a:lvl5pPr>
            <a:lvl6pPr marL="142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6pPr>
            <a:lvl7pPr marL="165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7pPr>
            <a:lvl8pPr marL="1875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8pPr>
            <a:lvl9pPr marL="2100000" indent="-171450" defTabSz="342900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>
                <a:solidFill>
                  <a:schemeClr val="tx2"/>
                </a:solidFill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留意一下家明，家明有甚麼需要呢</a:t>
            </a:r>
            <a:r>
              <a:rPr lang="zh-TW" altLang="en-US" sz="3200" dirty="0" smtClean="0">
                <a:solidFill>
                  <a:schemeClr val="bg1"/>
                </a:solidFill>
              </a:rPr>
              <a:t>？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zh-TW" altLang="en-US" sz="3200" dirty="0" smtClean="0">
                <a:solidFill>
                  <a:schemeClr val="bg1"/>
                </a:solidFill>
              </a:rPr>
              <a:t>你</a:t>
            </a:r>
            <a:r>
              <a:rPr lang="zh-TW" altLang="en-US" sz="3200" dirty="0">
                <a:solidFill>
                  <a:schemeClr val="bg1"/>
                </a:solidFill>
              </a:rPr>
              <a:t>會怎樣做？</a:t>
            </a:r>
          </a:p>
        </p:txBody>
      </p:sp>
      <p:pic>
        <p:nvPicPr>
          <p:cNvPr id="8" name="Picture 2" descr="Sad elementary school student unhappy little asian schoolboy Free Vecto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9760" r="18361" b="7739"/>
          <a:stretch/>
        </p:blipFill>
        <p:spPr bwMode="auto">
          <a:xfrm>
            <a:off x="5716035" y="3288169"/>
            <a:ext cx="2060294" cy="26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9272E-F1D6-4B4F-B091-CCB645134B72}"/>
              </a:ext>
            </a:extLst>
          </p:cNvPr>
          <p:cNvSpPr txBox="1"/>
          <p:nvPr/>
        </p:nvSpPr>
        <p:spPr>
          <a:xfrm>
            <a:off x="2390887" y="6089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A5E089-F62F-4DBB-BDB8-19CD6FAA473A}"/>
              </a:ext>
            </a:extLst>
          </p:cNvPr>
          <p:cNvSpPr txBox="1"/>
          <p:nvPr/>
        </p:nvSpPr>
        <p:spPr>
          <a:xfrm>
            <a:off x="941294" y="1595900"/>
            <a:ext cx="74711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0"/>
              </a:spcBef>
            </a:pPr>
            <a:r>
              <a:rPr lang="zh-TW" altLang="en-US" sz="4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考慮別人的需要及感受，多尊重及關懷別人</a:t>
            </a:r>
            <a:r>
              <a:rPr lang="zh-TW" altLang="en-US" sz="4000" dirty="0">
                <a:solidFill>
                  <a:srgbClr val="5353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，有助我們與同學建立良好的關係。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87" y="4060177"/>
            <a:ext cx="4320000" cy="2160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3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" y="228322"/>
            <a:ext cx="8779001" cy="64013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2499" y="4610100"/>
            <a:ext cx="8779001" cy="2019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1447801" y="4758035"/>
            <a:ext cx="624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延伸活動：「心意相互送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649" y="5619888"/>
            <a:ext cx="840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向班上同學送上心意卡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寫上祝福、關懷或謝意。</a:t>
            </a:r>
          </a:p>
        </p:txBody>
      </p:sp>
    </p:spTree>
    <p:extLst>
      <p:ext uri="{BB962C8B-B14F-4D97-AF65-F5344CB8AC3E}">
        <p14:creationId xmlns:p14="http://schemas.microsoft.com/office/powerpoint/2010/main" val="24480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30" y="893710"/>
            <a:ext cx="2270341" cy="540000"/>
          </a:xfrm>
          <a:prstGeom prst="rect">
            <a:avLst/>
          </a:prstGeom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1692DD13-8D27-AE43-B204-ACCEFCC07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04254"/>
              </p:ext>
            </p:extLst>
          </p:nvPr>
        </p:nvGraphicFramePr>
        <p:xfrm>
          <a:off x="707526" y="1725922"/>
          <a:ext cx="7728949" cy="3603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1640">
                  <a:extLst>
                    <a:ext uri="{9D8B030D-6E8A-4147-A177-3AD203B41FA5}">
                      <a16:colId xmlns:a16="http://schemas.microsoft.com/office/drawing/2014/main" val="3460353269"/>
                    </a:ext>
                  </a:extLst>
                </a:gridCol>
                <a:gridCol w="5507309">
                  <a:extLst>
                    <a:ext uri="{9D8B030D-6E8A-4147-A177-3AD203B41FA5}">
                      <a16:colId xmlns:a16="http://schemas.microsoft.com/office/drawing/2014/main" val="1970149440"/>
                    </a:ext>
                  </a:extLst>
                </a:gridCol>
              </a:tblGrid>
              <a:tr h="1497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內容概要：</a:t>
                      </a:r>
                      <a:endParaRPr lang="en-US" altLang="zh-HK" sz="2400" b="0" i="0" u="none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defTabSz="91440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透過有聲故事書分享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及討論，培養學生考慮別人的感受及需要，並以真誠及關懷的態度與同學和諧共處。</a:t>
                      </a:r>
                      <a:endParaRPr lang="en-CA" altLang="zh-HK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1920685"/>
                  </a:ext>
                </a:extLst>
              </a:tr>
              <a:tr h="1221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</a:t>
                      </a: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en-HK" altLang="zh-TW" sz="1800" b="0" i="0" u="none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學習了解同學的感受和需要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+mj-lt"/>
                        <a:buAutoNum type="arabicPeriod"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培養對人真誠及關懷的態度</a:t>
                      </a:r>
                      <a:endParaRPr lang="en-HK" altLang="zh-TW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926119"/>
                  </a:ext>
                </a:extLst>
              </a:tr>
              <a:tr h="88410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價值觀和態度：</a:t>
                      </a:r>
                      <a:endParaRPr lang="en-US" sz="2400" b="0" i="0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同理心、關愛、守望相助、尊重他人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704153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4127" t="12401" r="34153" b="15555"/>
          <a:stretch/>
        </p:blipFill>
        <p:spPr>
          <a:xfrm>
            <a:off x="687409" y="1111181"/>
            <a:ext cx="3628453" cy="4635638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832350" y="2995613"/>
            <a:ext cx="3575050" cy="8667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有聲故事書分享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EE688F-A168-C542-A746-08FBAB4AA3CA}"/>
              </a:ext>
            </a:extLst>
          </p:cNvPr>
          <p:cNvSpPr/>
          <p:nvPr/>
        </p:nvSpPr>
        <p:spPr>
          <a:xfrm>
            <a:off x="566530" y="6000235"/>
            <a:ext cx="3853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繪本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廉政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公署</a:t>
            </a:r>
            <a:endParaRPr lang="zh-HK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有聲故事書分享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（第一部分）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5" y="1619993"/>
            <a:ext cx="7343050" cy="4680000"/>
          </a:xfrm>
          <a:prstGeom prst="rect">
            <a:avLst/>
          </a:prstGeom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情境討論（第一部分）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29508" y="1742245"/>
            <a:ext cx="7822755" cy="469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你曾經遺失心愛的文具嗎？</a:t>
            </a:r>
            <a:r>
              <a:rPr lang="en-US" altLang="zh-TW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當時感覺怎樣？你希望同學怎樣做？ </a:t>
            </a:r>
          </a:p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</a:t>
            </a: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揚的新橡皮擦不見了，他的心情如何？ </a:t>
            </a:r>
          </a:p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如果你是子揚的同學，你會怎樣做</a:t>
            </a:r>
            <a:r>
              <a:rPr lang="zh-TW" altLang="en-US" sz="38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endParaRPr lang="zh-TW" altLang="en-US" sz="38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11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37" b="79352" l="36094" r="55052"/>
                    </a14:imgEffect>
                  </a14:imgLayer>
                </a14:imgProps>
              </a:ext>
            </a:extLst>
          </a:blip>
          <a:srcRect l="37021" t="48801" r="42933" b="17166"/>
          <a:stretch/>
        </p:blipFill>
        <p:spPr bwMode="auto">
          <a:xfrm>
            <a:off x="7461769" y="5388874"/>
            <a:ext cx="1780988" cy="1725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48378" y="6643704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有聲故事書分享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（第二部分）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8314" t="12429" r="18369" b="15580"/>
          <a:stretch/>
        </p:blipFill>
        <p:spPr>
          <a:xfrm>
            <a:off x="905039" y="1635966"/>
            <a:ext cx="7317508" cy="4680000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情境討論（第二部分）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719943"/>
            <a:ext cx="7906566" cy="44268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子揚的橡皮擦被發現在小聰的書包裏，小聰當時有甚麼感受？</a:t>
            </a:r>
          </a:p>
          <a:p>
            <a:pPr marL="355600" indent="-355600" defTabSz="9144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8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小聰擔心得哭起來了。如果你是小聰的同學，你會怎樣做？</a:t>
            </a: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15" b="81667" l="29167" r="57292"/>
                    </a14:imgEffect>
                  </a14:imgLayer>
                </a14:imgProps>
              </a:ext>
            </a:extLst>
          </a:blip>
          <a:srcRect l="29978" t="27932" r="43114" b="18450"/>
          <a:stretch/>
        </p:blipFill>
        <p:spPr bwMode="auto">
          <a:xfrm>
            <a:off x="6856811" y="4635137"/>
            <a:ext cx="1430277" cy="1613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00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有聲故事書分享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（第三部分）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8547" t="12429" r="18198" b="15307"/>
          <a:stretch/>
        </p:blipFill>
        <p:spPr>
          <a:xfrm>
            <a:off x="909043" y="1622513"/>
            <a:ext cx="7325913" cy="47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8650" y="365126"/>
            <a:ext cx="7886700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情境討論（第三部分）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18717" y="1556729"/>
            <a:ext cx="7906566" cy="49202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9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2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975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49" charset="-120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謙仔的行為對其他同學帶來了甚麼不便？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謙仔知道自己做錯了，你認為他為甚麼會立即認錯？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如果你是子揚，你會原諒謙仔嗎</a:t>
            </a: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</a:t>
            </a:r>
            <a:r>
              <a:rPr lang="en-US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甚麼？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你怎樣看謙仔與</a:t>
            </a: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同學開的</a:t>
            </a:r>
            <a:r>
              <a:rPr lang="en-US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玩笑</a:t>
            </a:r>
            <a:r>
              <a:rPr lang="zh-TW" altLang="en-US" sz="3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？為甚麼？</a:t>
            </a:r>
          </a:p>
          <a:p>
            <a:pPr marL="355600" indent="-3556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zh-TW" altLang="en-US" sz="36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來源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廉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政公署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這是誰幹的</a:t>
            </a:r>
            <a:r>
              <a:rPr lang="en-US" altLang="zh-TW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》 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63" b="81296" l="10781" r="50521"/>
                    </a14:imgEffect>
                  </a14:imgLayer>
                </a14:imgProps>
              </a:ext>
            </a:extLst>
          </a:blip>
          <a:srcRect l="22600" t="41417" r="49434" b="18451"/>
          <a:stretch/>
        </p:blipFill>
        <p:spPr bwMode="auto">
          <a:xfrm>
            <a:off x="6546082" y="4889500"/>
            <a:ext cx="1848295" cy="1468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81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Rainbow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2041</Words>
  <Application>Microsoft Office PowerPoint</Application>
  <PresentationFormat>如螢幕大小 (4:3)</PresentationFormat>
  <Paragraphs>133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Montserrat</vt:lpstr>
      <vt:lpstr>微軟正黑體</vt:lpstr>
      <vt:lpstr>新細明體</vt:lpstr>
      <vt:lpstr>DFKai-SB</vt:lpstr>
      <vt:lpstr>Arial</vt:lpstr>
      <vt:lpstr>Calibri</vt:lpstr>
      <vt:lpstr>Calibri Light</vt:lpstr>
      <vt:lpstr>Segoe Print</vt:lpstr>
      <vt:lpstr>Times New Roman</vt:lpstr>
      <vt:lpstr>Wingdings 2</vt:lpstr>
      <vt:lpstr>Office 佈景主題</vt:lpstr>
      <vt:lpstr>生活事件事例 「共建關愛校園」</vt:lpstr>
      <vt:lpstr>PowerPoint 簡報</vt:lpstr>
      <vt:lpstr>PowerPoint 簡報</vt:lpstr>
      <vt:lpstr>有聲故事書分享（第一部分）</vt:lpstr>
      <vt:lpstr>PowerPoint 簡報</vt:lpstr>
      <vt:lpstr>有聲故事書分享（第二部分）</vt:lpstr>
      <vt:lpstr>PowerPoint 簡報</vt:lpstr>
      <vt:lpstr>有聲故事書分享（第三部分）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MCNE12</dc:creator>
  <cp:lastModifiedBy>LAM, Yuen-shan</cp:lastModifiedBy>
  <cp:revision>69</cp:revision>
  <dcterms:created xsi:type="dcterms:W3CDTF">2021-09-29T04:22:10Z</dcterms:created>
  <dcterms:modified xsi:type="dcterms:W3CDTF">2021-11-11T10:07:21Z</dcterms:modified>
</cp:coreProperties>
</file>